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18.jpe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2"/>
  </p:sldMasterIdLst>
  <p:notesMasterIdLst>
    <p:notesMasterId r:id="rId17"/>
  </p:notesMasterIdLst>
  <p:handoutMasterIdLst>
    <p:handoutMasterId r:id="rId18"/>
  </p:handoutMasterIdLst>
  <p:sldIdLst>
    <p:sldId id="256" r:id="rId3"/>
    <p:sldId id="338" r:id="rId4"/>
    <p:sldId id="348" r:id="rId5"/>
    <p:sldId id="349" r:id="rId6"/>
    <p:sldId id="351" r:id="rId7"/>
    <p:sldId id="352" r:id="rId8"/>
    <p:sldId id="362" r:id="rId9"/>
    <p:sldId id="354" r:id="rId10"/>
    <p:sldId id="355" r:id="rId11"/>
    <p:sldId id="356" r:id="rId12"/>
    <p:sldId id="357" r:id="rId13"/>
    <p:sldId id="359" r:id="rId14"/>
    <p:sldId id="360" r:id="rId15"/>
    <p:sldId id="361" r:id="rId16"/>
  </p:sldIdLst>
  <p:sldSz cx="13004800" cy="9753600"/>
  <p:notesSz cx="10018713" cy="688816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 userDrawn="1">
          <p15:clr>
            <a:srgbClr val="A4A3A4"/>
          </p15:clr>
        </p15:guide>
        <p15:guide id="2" pos="40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65C0"/>
    <a:srgbClr val="CCFF66"/>
    <a:srgbClr val="CCECFF"/>
    <a:srgbClr val="0054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58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2124" y="102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41442" cy="345604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74952" y="1"/>
            <a:ext cx="4341442" cy="345604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DDE4DC05-4325-4A85-85AC-0A74BAF6717F}" type="datetimeFigureOut">
              <a:rPr lang="zh-TW" altLang="en-US" smtClean="0"/>
              <a:t>2021/6/21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6542560"/>
            <a:ext cx="4341442" cy="345603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74952" y="6542560"/>
            <a:ext cx="4341442" cy="345603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85C31AF0-20E3-4F49-A663-068C948A19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1706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/>
          </p:nvPr>
        </p:nvSpPr>
        <p:spPr>
          <a:xfrm>
            <a:off x="3286125" y="515938"/>
            <a:ext cx="3446463" cy="2584450"/>
          </a:xfrm>
          <a:prstGeom prst="rect">
            <a:avLst/>
          </a:prstGeom>
        </p:spPr>
        <p:txBody>
          <a:bodyPr lIns="96606" tIns="48303" rIns="96606" bIns="48303"/>
          <a:lstStyle/>
          <a:p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xfrm>
            <a:off x="1335829" y="3271878"/>
            <a:ext cx="7347056" cy="3099673"/>
          </a:xfrm>
          <a:prstGeom prst="rect">
            <a:avLst/>
          </a:prstGeom>
        </p:spPr>
        <p:txBody>
          <a:bodyPr lIns="96606" tIns="48303" rIns="96606" bIns="48303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4840227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8"/>
            <a:ext cx="13004800" cy="9752224"/>
          </a:xfrm>
          <a:prstGeom prst="rect">
            <a:avLst/>
          </a:prstGeom>
        </p:spPr>
      </p:pic>
      <p:sp>
        <p:nvSpPr>
          <p:cNvPr id="13" name="大標題文字"/>
          <p:cNvSpPr txBox="1">
            <a:spLocks noGrp="1"/>
          </p:cNvSpPr>
          <p:nvPr>
            <p:ph type="title"/>
          </p:nvPr>
        </p:nvSpPr>
        <p:spPr>
          <a:xfrm>
            <a:off x="1263650" y="1962387"/>
            <a:ext cx="10464800" cy="2238244"/>
          </a:xfrm>
          <a:prstGeom prst="rect">
            <a:avLst/>
          </a:prstGeom>
        </p:spPr>
        <p:txBody>
          <a:bodyPr anchor="b"/>
          <a:lstStyle>
            <a:lvl1pPr algn="ctr">
              <a:defRPr sz="7000">
                <a:solidFill>
                  <a:srgbClr val="000000"/>
                </a:solidFill>
                <a:latin typeface="+mj-ea"/>
                <a:ea typeface="+mj-ea"/>
              </a:defRPr>
            </a:lvl1pPr>
          </a:lstStyle>
          <a:p>
            <a:r>
              <a:rPr dirty="0" err="1"/>
              <a:t>大標題文字</a:t>
            </a:r>
            <a:endParaRPr dirty="0"/>
          </a:p>
        </p:txBody>
      </p:sp>
      <p:sp>
        <p:nvSpPr>
          <p:cNvPr id="14" name="內文層級一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70000" y="51816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rPr dirty="0" err="1" smtClean="0"/>
              <a:t>內文層級一</a:t>
            </a:r>
            <a:endParaRPr dirty="0"/>
          </a:p>
        </p:txBody>
      </p:sp>
      <p:sp>
        <p:nvSpPr>
          <p:cNvPr id="24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影像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2" name="大標題文字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>
            <a:lvl1pPr algn="ctr">
              <a:defRPr sz="8000">
                <a:solidFill>
                  <a:srgbClr val="000000"/>
                </a:solidFill>
              </a:defRPr>
            </a:lvl1pPr>
          </a:lstStyle>
          <a:p>
            <a:r>
              <a:t>大標題文字</a:t>
            </a:r>
          </a:p>
        </p:txBody>
      </p:sp>
      <p:sp>
        <p:nvSpPr>
          <p:cNvPr id="33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4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直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影像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0" name="大標題文字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rgbClr val="000000"/>
                </a:solidFill>
              </a:defRPr>
            </a:lvl1pPr>
          </a:lstStyle>
          <a:p>
            <a:r>
              <a:t>大標題文字</a:t>
            </a:r>
          </a:p>
        </p:txBody>
      </p:sp>
      <p:sp>
        <p:nvSpPr>
          <p:cNvPr id="51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2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矩形"/>
          <p:cNvSpPr/>
          <p:nvPr/>
        </p:nvSpPr>
        <p:spPr>
          <a:xfrm>
            <a:off x="0" y="3836"/>
            <a:ext cx="13004801" cy="1739372"/>
          </a:xfrm>
          <a:prstGeom prst="rect">
            <a:avLst/>
          </a:prstGeom>
          <a:blipFill>
            <a:blip r:embed="rId2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 cap="all" spc="384">
                <a:latin typeface="Avenir Medium"/>
                <a:ea typeface="Avenir Medium"/>
                <a:cs typeface="Avenir Medium"/>
                <a:sym typeface="Avenir Medium"/>
              </a:defRPr>
            </a:pPr>
            <a:endParaRPr/>
          </a:p>
        </p:txBody>
      </p:sp>
      <p:sp>
        <p:nvSpPr>
          <p:cNvPr id="68" name="內文層級一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69" name="大標題文字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pic>
        <p:nvPicPr>
          <p:cNvPr id="70" name="螢幕快照 2017-02-17 上午11.03.42.png" descr="螢幕快照 2017-02-17 上午11.03.4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446477" y="-331"/>
            <a:ext cx="2553171" cy="1747706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大標題文字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60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3750935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影像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79" name="大標題文字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rgbClr val="000000"/>
                </a:solidFill>
              </a:defRPr>
            </a:lvl1pPr>
          </a:lstStyle>
          <a:p>
            <a:r>
              <a:t>大標題文字</a:t>
            </a:r>
          </a:p>
        </p:txBody>
      </p:sp>
      <p:sp>
        <p:nvSpPr>
          <p:cNvPr id="80" name="內文層級一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1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內文層級一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9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名言語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–王大明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5207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–王大明</a:t>
            </a:r>
          </a:p>
        </p:txBody>
      </p:sp>
      <p:sp>
        <p:nvSpPr>
          <p:cNvPr id="107" name="「在此輸入名言語錄。」"/>
          <p:cNvSpPr>
            <a:spLocks noGrp="1"/>
          </p:cNvSpPr>
          <p:nvPr>
            <p:ph type="body" sz="quarter" idx="14"/>
          </p:nvPr>
        </p:nvSpPr>
        <p:spPr>
          <a:xfrm>
            <a:off x="1270000" y="4222750"/>
            <a:ext cx="10464800" cy="7747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「在此輸入名言語錄。」</a:t>
            </a:r>
          </a:p>
        </p:txBody>
      </p:sp>
      <p:sp>
        <p:nvSpPr>
          <p:cNvPr id="108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影像"/>
          <p:cNvSpPr>
            <a:spLocks noGrp="1"/>
          </p:cNvSpPr>
          <p:nvPr>
            <p:ph type="pic" idx="13"/>
          </p:nvPr>
        </p:nvSpPr>
        <p:spPr>
          <a:xfrm>
            <a:off x="0" y="0"/>
            <a:ext cx="12999418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6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94081" y="519291"/>
            <a:ext cx="11216640" cy="188524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894081" y="2596444"/>
            <a:ext cx="11216640" cy="6188570"/>
          </a:xfrm>
        </p:spPr>
        <p:txBody>
          <a:bodyPr/>
          <a:lstStyle/>
          <a:p>
            <a:pPr lvl="0"/>
            <a:r>
              <a:rPr lang="zh-TW" altLang="en-US" noProof="0" smtClean="0"/>
              <a:t>按一下圖示以新增表格</a:t>
            </a:r>
            <a:endParaRPr lang="zh-TW" altLang="en-US" noProof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894081" y="9040143"/>
            <a:ext cx="2926080" cy="51928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3B4BE0-509B-4032-9143-9C75BA13A064}" type="datetimeFigureOut">
              <a:rPr lang="zh-TW" altLang="en-US"/>
              <a:pPr>
                <a:defRPr/>
              </a:pPr>
              <a:t>2021/6/21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4307841" y="9040143"/>
            <a:ext cx="4389120" cy="51928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303690" y="9251950"/>
            <a:ext cx="384721" cy="37959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B78D4-5F7F-44B1-BCC8-DE5D105D0F2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10692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894081" y="9040143"/>
            <a:ext cx="2926080" cy="51928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E4855C-F6B9-4ACA-93D5-E4948392481B}" type="datetimeFigureOut">
              <a:rPr lang="zh-TW" altLang="en-US"/>
              <a:pPr>
                <a:defRPr/>
              </a:pPr>
              <a:t>2021/6/21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4307841" y="9040143"/>
            <a:ext cx="4389120" cy="51928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303690" y="9251950"/>
            <a:ext cx="384721" cy="37959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A9463-96B6-4E6B-AA81-430490B49E6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8040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customXml" Target="../../customXml/item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 userDrawn="1">
            <p:custDataLst>
              <p:custData r:id="rId13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35"/>
            <a:ext cx="13004800" cy="9756861"/>
          </a:xfrm>
          <a:prstGeom prst="rect">
            <a:avLst/>
          </a:prstGeom>
        </p:spPr>
      </p:pic>
      <p:sp>
        <p:nvSpPr>
          <p:cNvPr id="3" name="大標題文字"/>
          <p:cNvSpPr txBox="1">
            <a:spLocks noGrp="1"/>
          </p:cNvSpPr>
          <p:nvPr>
            <p:ph type="title"/>
          </p:nvPr>
        </p:nvSpPr>
        <p:spPr>
          <a:xfrm>
            <a:off x="952500" y="3836"/>
            <a:ext cx="11099800" cy="17393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大標題文字</a:t>
            </a:r>
          </a:p>
        </p:txBody>
      </p:sp>
      <p:sp>
        <p:nvSpPr>
          <p:cNvPr id="5" name="內文層級一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t" anchorCtr="0">
            <a:normAutofit/>
          </a:bodyPr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6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0499" y="16076"/>
            <a:ext cx="1923633" cy="1738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62" r:id="rId5"/>
    <p:sldLayoutId id="2147483655" r:id="rId6"/>
    <p:sldLayoutId id="2147483656" r:id="rId7"/>
    <p:sldLayoutId id="2147483658" r:id="rId8"/>
    <p:sldLayoutId id="2147483659" r:id="rId9"/>
    <p:sldLayoutId id="2147483664" r:id="rId10"/>
    <p:sldLayoutId id="2147483665" r:id="rId11"/>
  </p:sldLayoutIdLst>
  <p:transition spd="med"/>
  <p:timing>
    <p:tnLst>
      <p:par>
        <p:cTn id="1" dur="indefinite" restart="never" nodeType="tmRoot"/>
      </p:par>
    </p:tnLst>
  </p:timing>
  <p:txStyles>
    <p:titleStyle>
      <a:lvl1pPr marL="0" marR="0" indent="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5493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5493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5493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5493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5493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5493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5493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5493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5493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xmlns="" id="{74CF1B1B-3A50-446F-992C-3ACC25362B53}"/>
              </a:ext>
            </a:extLst>
          </p:cNvPr>
          <p:cNvSpPr txBox="1">
            <a:spLocks/>
          </p:cNvSpPr>
          <p:nvPr/>
        </p:nvSpPr>
        <p:spPr>
          <a:xfrm>
            <a:off x="2388122" y="4340451"/>
            <a:ext cx="7750696" cy="16561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>
            <a:lvl1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2667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3111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556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4000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endParaRPr lang="zh-TW" altLang="en-US" dirty="0"/>
          </a:p>
        </p:txBody>
      </p:sp>
      <p:sp>
        <p:nvSpPr>
          <p:cNvPr id="5" name="標題 1"/>
          <p:cNvSpPr>
            <a:spLocks noGrp="1"/>
          </p:cNvSpPr>
          <p:nvPr/>
        </p:nvSpPr>
        <p:spPr>
          <a:xfrm>
            <a:off x="0" y="3376726"/>
            <a:ext cx="13004800" cy="30001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lc="http://schemas.openxmlformats.org/drawingml/2006/lockedCanvas" val="1"/>
            </a:ext>
          </a:extLst>
        </p:spPr>
        <p:txBody>
          <a:bodyPr lIns="50800" tIns="50800" rIns="50800" bIns="50800" anchor="b">
            <a:normAutofit fontScale="97500" lnSpcReduction="10000"/>
          </a:bodyPr>
          <a:lstStyle>
            <a:lvl1pPr marL="0" marR="0" indent="0" algn="ctr" defTabSz="584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ea"/>
                <a:ea typeface="+mj-ea"/>
                <a:cs typeface="+mn-cs"/>
                <a:sym typeface="Helvetica Light"/>
              </a:defRPr>
            </a:lvl1pPr>
            <a:lvl2pPr marL="0" marR="0" indent="228600" algn="l" defTabSz="584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ln>
                  <a:noFill/>
                </a:ln>
                <a:solidFill>
                  <a:srgbClr val="005493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l" defTabSz="584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ln>
                  <a:noFill/>
                </a:ln>
                <a:solidFill>
                  <a:srgbClr val="005493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l" defTabSz="584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ln>
                  <a:noFill/>
                </a:ln>
                <a:solidFill>
                  <a:srgbClr val="005493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l" defTabSz="584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ln>
                  <a:noFill/>
                </a:ln>
                <a:solidFill>
                  <a:srgbClr val="005493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l" defTabSz="584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ln>
                  <a:noFill/>
                </a:ln>
                <a:solidFill>
                  <a:srgbClr val="005493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l" defTabSz="584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ln>
                  <a:noFill/>
                </a:ln>
                <a:solidFill>
                  <a:srgbClr val="005493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l" defTabSz="584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ln>
                  <a:noFill/>
                </a:ln>
                <a:solidFill>
                  <a:srgbClr val="005493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l" defTabSz="584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ln>
                  <a:noFill/>
                </a:ln>
                <a:solidFill>
                  <a:srgbClr val="005493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r>
              <a:rPr lang="en-US" altLang="zh-TW" sz="6600" b="1" dirty="0" smtClean="0">
                <a:solidFill>
                  <a:srgbClr val="0054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zh-TW" altLang="en-US" sz="6600" b="1" dirty="0" smtClean="0">
                <a:solidFill>
                  <a:srgbClr val="0054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醫聯網</a:t>
            </a:r>
            <a:r>
              <a:rPr lang="en-US" altLang="zh-TW" sz="6600" b="1" dirty="0" smtClean="0">
                <a:solidFill>
                  <a:srgbClr val="0054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br>
              <a:rPr lang="en-US" altLang="zh-TW" sz="6600" b="1" dirty="0" smtClean="0">
                <a:solidFill>
                  <a:srgbClr val="0054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TW" altLang="en-US" sz="6600" b="1" dirty="0" smtClean="0">
                <a:solidFill>
                  <a:srgbClr val="0054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民</a:t>
            </a:r>
            <a:r>
              <a:rPr lang="zh-TW" altLang="en-US" sz="6600" b="1" dirty="0">
                <a:solidFill>
                  <a:srgbClr val="0054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眾</a:t>
            </a:r>
            <a:r>
              <a:rPr lang="zh-TW" altLang="en-US" sz="6600" b="1" dirty="0" smtClean="0">
                <a:solidFill>
                  <a:srgbClr val="0054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操作步驟</a:t>
            </a:r>
            <a:r>
              <a:rPr lang="en-US" altLang="zh-TW" sz="6600" b="1" dirty="0" smtClean="0">
                <a:solidFill>
                  <a:srgbClr val="0054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6600" b="1" dirty="0" smtClean="0">
                <a:solidFill>
                  <a:srgbClr val="0054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6600" b="1" dirty="0" smtClean="0">
                <a:solidFill>
                  <a:srgbClr val="0054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SOP</a:t>
            </a:r>
            <a:endParaRPr lang="zh-TW" altLang="en-US" sz="6600" b="1" dirty="0">
              <a:solidFill>
                <a:srgbClr val="0054A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26373" y="246636"/>
            <a:ext cx="6078587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4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4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手機</a:t>
            </a:r>
            <a:r>
              <a:rPr kumimoji="0" lang="zh-TW" altLang="en-US" sz="4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ight"/>
              </a:rPr>
              <a:t>安裝醫聯網</a:t>
            </a:r>
            <a:r>
              <a:rPr kumimoji="0" lang="en-US" altLang="zh-TW" sz="4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ight"/>
              </a:rPr>
              <a:t>APP</a:t>
            </a:r>
            <a:endParaRPr kumimoji="0" lang="zh-TW" altLang="en-US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Helvetica Light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0" y="1379427"/>
            <a:ext cx="10737669" cy="20723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3200" dirty="0" smtClean="0">
                <a:latin typeface="+mj-ea"/>
                <a:ea typeface="+mj-ea"/>
              </a:rPr>
              <a:t>1-1.</a:t>
            </a:r>
          </a:p>
          <a:p>
            <a:pPr lvl="3" indent="0" algn="l"/>
            <a:r>
              <a:rPr lang="en-US" altLang="zh-TW" sz="3200" dirty="0" smtClean="0">
                <a:latin typeface="+mj-ea"/>
                <a:ea typeface="+mj-ea"/>
              </a:rPr>
              <a:t>	</a:t>
            </a:r>
            <a:r>
              <a:rPr lang="zh-TW" altLang="en-US" sz="3200" dirty="0" smtClean="0">
                <a:latin typeface="+mj-ea"/>
                <a:ea typeface="+mj-ea"/>
              </a:rPr>
              <a:t> </a:t>
            </a:r>
            <a:r>
              <a:rPr lang="en-US" altLang="zh-TW" sz="3200" dirty="0" smtClean="0">
                <a:latin typeface="+mj-ea"/>
                <a:ea typeface="+mj-ea"/>
              </a:rPr>
              <a:t>Android</a:t>
            </a:r>
            <a:r>
              <a:rPr lang="zh-TW" altLang="en-US" sz="3200" dirty="0" smtClean="0">
                <a:latin typeface="+mj-ea"/>
                <a:ea typeface="+mj-ea"/>
              </a:rPr>
              <a:t>手機</a:t>
            </a:r>
            <a:r>
              <a:rPr lang="en-US" altLang="zh-TW" sz="3200" dirty="0" smtClean="0">
                <a:latin typeface="+mj-ea"/>
                <a:ea typeface="+mj-ea"/>
              </a:rPr>
              <a:t>-Google play</a:t>
            </a:r>
            <a:r>
              <a:rPr lang="zh-TW" altLang="en-US" sz="3200" dirty="0" smtClean="0">
                <a:latin typeface="+mj-ea"/>
                <a:ea typeface="+mj-ea"/>
              </a:rPr>
              <a:t>搜尋</a:t>
            </a:r>
            <a:r>
              <a:rPr lang="en-US" altLang="zh-TW" sz="3200" dirty="0" smtClean="0">
                <a:latin typeface="+mj-ea"/>
                <a:ea typeface="+mj-ea"/>
              </a:rPr>
              <a:t>【</a:t>
            </a:r>
            <a:r>
              <a:rPr lang="zh-TW" altLang="en-US" sz="3200" dirty="0" smtClean="0">
                <a:latin typeface="+mj-ea"/>
                <a:ea typeface="+mj-ea"/>
              </a:rPr>
              <a:t>醫聯網</a:t>
            </a:r>
            <a:r>
              <a:rPr lang="en-US" altLang="zh-TW" sz="3200" dirty="0" smtClean="0">
                <a:latin typeface="+mj-ea"/>
                <a:ea typeface="+mj-ea"/>
              </a:rPr>
              <a:t>】</a:t>
            </a:r>
            <a:r>
              <a:rPr lang="zh-TW" altLang="en-US" sz="3200" dirty="0" smtClean="0">
                <a:latin typeface="+mj-ea"/>
                <a:ea typeface="+mj-ea"/>
              </a:rPr>
              <a:t>左下圖</a:t>
            </a:r>
            <a:endParaRPr lang="en-US" altLang="zh-TW" sz="3200" dirty="0" smtClean="0">
              <a:latin typeface="+mj-ea"/>
              <a:ea typeface="+mj-ea"/>
            </a:endParaRPr>
          </a:p>
          <a:p>
            <a:pPr lvl="3" algn="l"/>
            <a:r>
              <a:rPr lang="en-US" altLang="zh-TW" sz="3200" dirty="0" smtClean="0">
                <a:latin typeface="+mj-ea"/>
                <a:ea typeface="+mj-ea"/>
              </a:rPr>
              <a:t>IOS</a:t>
            </a:r>
            <a:r>
              <a:rPr lang="zh-TW" altLang="en-US" sz="3200" dirty="0" smtClean="0">
                <a:latin typeface="+mj-ea"/>
                <a:ea typeface="+mj-ea"/>
              </a:rPr>
              <a:t>手機         </a:t>
            </a:r>
            <a:r>
              <a:rPr lang="en-US" altLang="zh-TW" sz="3200" dirty="0" smtClean="0">
                <a:latin typeface="+mj-ea"/>
                <a:ea typeface="+mj-ea"/>
              </a:rPr>
              <a:t>-APP</a:t>
            </a:r>
            <a:r>
              <a:rPr lang="zh-TW" altLang="en-US" sz="3200" dirty="0" smtClean="0">
                <a:latin typeface="+mj-ea"/>
                <a:ea typeface="+mj-ea"/>
              </a:rPr>
              <a:t> </a:t>
            </a:r>
            <a:r>
              <a:rPr lang="en-US" altLang="zh-TW" sz="3200" dirty="0" smtClean="0">
                <a:latin typeface="+mj-ea"/>
                <a:ea typeface="+mj-ea"/>
              </a:rPr>
              <a:t>Store</a:t>
            </a:r>
            <a:r>
              <a:rPr lang="zh-TW" altLang="en-US" sz="3200" dirty="0" smtClean="0">
                <a:latin typeface="+mj-ea"/>
                <a:ea typeface="+mj-ea"/>
              </a:rPr>
              <a:t>搜尋</a:t>
            </a:r>
            <a:r>
              <a:rPr lang="en-US" altLang="zh-TW" sz="3200" dirty="0">
                <a:latin typeface="+mj-ea"/>
                <a:ea typeface="+mj-ea"/>
              </a:rPr>
              <a:t>【</a:t>
            </a:r>
            <a:r>
              <a:rPr lang="zh-TW" altLang="en-US" sz="3200" dirty="0">
                <a:latin typeface="+mj-ea"/>
                <a:ea typeface="+mj-ea"/>
              </a:rPr>
              <a:t>醫聯網</a:t>
            </a:r>
            <a:r>
              <a:rPr lang="en-US" altLang="zh-TW" sz="3200" dirty="0" smtClean="0">
                <a:latin typeface="+mj-ea"/>
                <a:ea typeface="+mj-ea"/>
              </a:rPr>
              <a:t>】</a:t>
            </a:r>
            <a:r>
              <a:rPr lang="zh-TW" altLang="en-US" sz="3200" dirty="0" smtClean="0">
                <a:latin typeface="+mj-ea"/>
                <a:ea typeface="+mj-ea"/>
              </a:rPr>
              <a:t>右下圖</a:t>
            </a:r>
            <a:endParaRPr lang="en-US" altLang="zh-TW" sz="3200" dirty="0" smtClean="0">
              <a:latin typeface="+mj-ea"/>
              <a:ea typeface="+mj-ea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3200" dirty="0" smtClean="0">
                <a:latin typeface="+mj-ea"/>
                <a:ea typeface="+mj-ea"/>
              </a:rPr>
              <a:t>1-2.</a:t>
            </a:r>
            <a:r>
              <a:rPr kumimoji="0" lang="zh-TW" altLang="en-US" sz="3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ea"/>
                <a:ea typeface="+mj-ea"/>
                <a:sym typeface="Helvetica Light"/>
              </a:rPr>
              <a:t>安裝</a:t>
            </a:r>
            <a:r>
              <a:rPr kumimoji="0" lang="en-US" altLang="zh-TW" sz="3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ea"/>
                <a:ea typeface="+mj-ea"/>
                <a:sym typeface="Helvetica Light"/>
              </a:rPr>
              <a:t>APP</a:t>
            </a:r>
            <a:endParaRPr kumimoji="0" lang="zh-TW" alt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sym typeface="Helvetica Light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3" y="3648075"/>
            <a:ext cx="4953000" cy="610552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4075" y="3371850"/>
            <a:ext cx="5800725" cy="638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9076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26373" y="246636"/>
            <a:ext cx="3680495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algn="l"/>
            <a:r>
              <a:rPr lang="en-US" altLang="zh-TW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註冊新帳號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0" y="1410322"/>
            <a:ext cx="5146766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2-1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開啟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醫聯網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APP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6466114" y="1393862"/>
            <a:ext cx="5630092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2-2.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點選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註冊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登入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8342" y="2223283"/>
            <a:ext cx="3513909" cy="6799641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051" y="3688924"/>
            <a:ext cx="5334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0428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26373" y="246636"/>
            <a:ext cx="3680495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algn="l"/>
            <a:r>
              <a:rPr lang="en-US" altLang="zh-TW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註冊新帳號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6617379" y="1656533"/>
            <a:ext cx="4754880" cy="41652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ight"/>
              </a:rPr>
              <a:t>3-1.</a:t>
            </a:r>
            <a:r>
              <a:rPr kumimoji="0" lang="zh-TW" altLang="en-US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ight"/>
              </a:rPr>
              <a:t>點選</a:t>
            </a:r>
            <a:r>
              <a:rPr kumimoji="0" lang="en-US" altLang="zh-TW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ight"/>
              </a:rPr>
              <a:t>【</a:t>
            </a:r>
            <a:r>
              <a:rPr kumimoji="0" lang="zh-TW" altLang="en-US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ight"/>
              </a:rPr>
              <a:t>註冊</a:t>
            </a:r>
            <a:r>
              <a:rPr kumimoji="0" lang="en-US" altLang="zh-TW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ight"/>
              </a:rPr>
              <a:t>】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zh-TW" sz="24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Helvetica Light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zh-TW" sz="24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Helvetica Light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zh-TW" sz="24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Helvetica Light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ight"/>
              </a:rPr>
              <a:t>3-2.</a:t>
            </a:r>
            <a:r>
              <a:rPr kumimoji="0" lang="zh-TW" altLang="en-US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ight"/>
              </a:rPr>
              <a:t>輸入</a:t>
            </a:r>
            <a:r>
              <a:rPr kumimoji="0" lang="en-US" altLang="zh-TW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ight"/>
              </a:rPr>
              <a:t>Mail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zh-TW" sz="24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Helvetica Light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3-3.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輸入您的手機號碼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3-4.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輸入密碼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需英文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數字共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碼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3-5.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再次確認密碼</a:t>
            </a:r>
            <a:endParaRPr kumimoji="0" lang="zh-TW" alt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04" y="1656533"/>
            <a:ext cx="6238875" cy="798195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617379" y="7062747"/>
            <a:ext cx="59726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TW" sz="2400" dirty="0">
                <a:latin typeface="+mj-ea"/>
                <a:ea typeface="+mj-ea"/>
              </a:rPr>
              <a:t>3-6. </a:t>
            </a:r>
          </a:p>
          <a:p>
            <a:pPr algn="l"/>
            <a:r>
              <a:rPr lang="en-US" altLang="zh-TW" sz="2400" dirty="0">
                <a:latin typeface="+mj-ea"/>
                <a:ea typeface="+mj-ea"/>
              </a:rPr>
              <a:t>※</a:t>
            </a:r>
            <a:r>
              <a:rPr lang="zh-TW" altLang="en-US" sz="2400" dirty="0">
                <a:latin typeface="+mj-ea"/>
                <a:ea typeface="+mj-ea"/>
              </a:rPr>
              <a:t>如有</a:t>
            </a:r>
            <a:r>
              <a:rPr lang="en-US" altLang="zh-TW" sz="2400" dirty="0">
                <a:latin typeface="+mj-ea"/>
                <a:ea typeface="+mj-ea"/>
              </a:rPr>
              <a:t>FB, Line, Google, Yahoo, Apple ID</a:t>
            </a:r>
            <a:r>
              <a:rPr lang="zh-TW" altLang="en-US" sz="2400" dirty="0">
                <a:latin typeface="+mj-ea"/>
                <a:ea typeface="+mj-ea"/>
              </a:rPr>
              <a:t>，可直接點選以下選項快速註冊登入</a:t>
            </a:r>
          </a:p>
          <a:p>
            <a:pPr algn="l"/>
            <a:endParaRPr lang="zh-TW" altLang="en-US" sz="2400" dirty="0">
              <a:latin typeface="+mj-ea"/>
              <a:ea typeface="+mj-ea"/>
            </a:endParaRPr>
          </a:p>
          <a:p>
            <a:pPr algn="l"/>
            <a:r>
              <a:rPr lang="en-US" altLang="zh-TW" sz="2400" dirty="0">
                <a:latin typeface="+mj-ea"/>
                <a:ea typeface="+mj-ea"/>
              </a:rPr>
              <a:t>3-7.</a:t>
            </a:r>
            <a:r>
              <a:rPr lang="zh-TW" altLang="en-US" sz="2400" dirty="0">
                <a:latin typeface="+mj-ea"/>
                <a:ea typeface="+mj-ea"/>
              </a:rPr>
              <a:t>點選</a:t>
            </a:r>
            <a:r>
              <a:rPr lang="en-US" altLang="zh-TW" sz="2400" dirty="0">
                <a:latin typeface="+mj-ea"/>
                <a:ea typeface="+mj-ea"/>
              </a:rPr>
              <a:t>【</a:t>
            </a:r>
            <a:r>
              <a:rPr lang="zh-TW" altLang="en-US" sz="2400" dirty="0">
                <a:latin typeface="+mj-ea"/>
                <a:ea typeface="+mj-ea"/>
              </a:rPr>
              <a:t>下一步</a:t>
            </a:r>
            <a:r>
              <a:rPr lang="en-US" altLang="zh-TW" sz="2400" dirty="0">
                <a:latin typeface="+mj-ea"/>
                <a:ea typeface="+mj-ea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35533601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26373" y="246636"/>
            <a:ext cx="3680495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algn="l"/>
            <a:r>
              <a:rPr lang="en-US" altLang="zh-TW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註冊新帳號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-11212" y="1467029"/>
            <a:ext cx="13016012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3-8.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收到手機的簡訊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動態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密碼，請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輸入至簡訊驗證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欄位</a:t>
            </a:r>
            <a:endParaRPr kumimoji="0" lang="zh-TW" alt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 Light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7691" y="2515341"/>
            <a:ext cx="3229854" cy="6521229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92" y="3657600"/>
            <a:ext cx="5815540" cy="3553097"/>
          </a:xfrm>
          <a:prstGeom prst="rect">
            <a:avLst/>
          </a:prstGeom>
        </p:spPr>
      </p:pic>
      <p:sp>
        <p:nvSpPr>
          <p:cNvPr id="10" name="向右箭號 9"/>
          <p:cNvSpPr/>
          <p:nvPr/>
        </p:nvSpPr>
        <p:spPr>
          <a:xfrm>
            <a:off x="5734594" y="4767942"/>
            <a:ext cx="2638697" cy="1332411"/>
          </a:xfrm>
          <a:prstGeom prst="rightArrow">
            <a:avLst/>
          </a:prstGeom>
          <a:solidFill>
            <a:srgbClr val="FFC00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524625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26373" y="246636"/>
            <a:ext cx="3680495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algn="l"/>
            <a:r>
              <a:rPr lang="en-US" altLang="zh-TW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註冊新帳號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-11212" y="1467029"/>
            <a:ext cx="13016012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3-9.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驗證成功，註冊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完成</a:t>
            </a:r>
            <a:endParaRPr kumimoji="0" lang="zh-TW" alt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 Light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049" y="2181497"/>
            <a:ext cx="3790940" cy="744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3654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文字方塊 2"/>
          <p:cNvSpPr txBox="1"/>
          <p:nvPr/>
        </p:nvSpPr>
        <p:spPr>
          <a:xfrm>
            <a:off x="26372" y="191013"/>
            <a:ext cx="5499498" cy="95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微軟正黑體"/>
                <a:ea typeface="微軟正黑體"/>
                <a:cs typeface="微軟正黑體"/>
                <a:sym typeface="微軟正黑體"/>
              </a:defRPr>
            </a:pPr>
            <a:r>
              <a:t>4.開始預約視訊看診</a:t>
            </a:r>
          </a:p>
        </p:txBody>
      </p:sp>
      <p:sp>
        <p:nvSpPr>
          <p:cNvPr id="471" name="文字方塊 4"/>
          <p:cNvSpPr txBox="1"/>
          <p:nvPr/>
        </p:nvSpPr>
        <p:spPr>
          <a:xfrm>
            <a:off x="-11212" y="1309396"/>
            <a:ext cx="13016012" cy="1579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200">
                <a:latin typeface="微軟正黑體"/>
                <a:ea typeface="微軟正黑體"/>
                <a:cs typeface="微軟正黑體"/>
                <a:sym typeface="微軟正黑體"/>
              </a:defRPr>
            </a:pPr>
            <a:r>
              <a:rPr lang="zh-TW" altLang="en-US" dirty="0" smtClean="0"/>
              <a:t>預約視訊看診有兩種方式：</a:t>
            </a:r>
            <a:endParaRPr lang="en-US" altLang="zh-TW" dirty="0" smtClean="0"/>
          </a:p>
          <a:p>
            <a:pPr algn="l">
              <a:defRPr sz="3200">
                <a:latin typeface="微軟正黑體"/>
                <a:ea typeface="微軟正黑體"/>
                <a:cs typeface="微軟正黑體"/>
                <a:sym typeface="微軟正黑體"/>
              </a:defRPr>
            </a:pPr>
            <a:r>
              <a:rPr lang="zh-TW" altLang="en-US" dirty="0" smtClean="0"/>
              <a:t>一、點選左上方功能視窗，進入</a:t>
            </a:r>
            <a:r>
              <a:rPr lang="en-US" altLang="zh-TW" dirty="0" smtClean="0"/>
              <a:t>【</a:t>
            </a:r>
            <a:r>
              <a:rPr lang="zh-TW" altLang="en-US" dirty="0" smtClean="0"/>
              <a:t>視訊診療室</a:t>
            </a:r>
            <a:r>
              <a:rPr lang="en-US" altLang="zh-TW" dirty="0" smtClean="0"/>
              <a:t>】</a:t>
            </a:r>
          </a:p>
          <a:p>
            <a:pPr algn="l">
              <a:defRPr sz="3200">
                <a:latin typeface="微軟正黑體"/>
                <a:ea typeface="微軟正黑體"/>
                <a:cs typeface="微軟正黑體"/>
                <a:sym typeface="微軟正黑體"/>
              </a:defRPr>
            </a:pPr>
            <a:r>
              <a:rPr lang="zh-TW" altLang="en-US" dirty="0" smtClean="0"/>
              <a:t>二、由主畫面點選</a:t>
            </a:r>
            <a:r>
              <a:rPr lang="en-US" altLang="zh-TW" dirty="0" smtClean="0"/>
              <a:t>【</a:t>
            </a:r>
            <a:r>
              <a:rPr lang="zh-TW" altLang="en-US" dirty="0" smtClean="0"/>
              <a:t>健保視訊診療專區</a:t>
            </a:r>
            <a:r>
              <a:rPr lang="en-US" altLang="zh-TW" dirty="0" smtClean="0"/>
              <a:t>】</a:t>
            </a:r>
          </a:p>
        </p:txBody>
      </p:sp>
      <p:sp>
        <p:nvSpPr>
          <p:cNvPr id="477" name="幻燈片編號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9244"/>
            <a:ext cx="13004800" cy="642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04715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26373" y="246636"/>
            <a:ext cx="860492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algn="l"/>
            <a:r>
              <a:rPr lang="en-US" altLang="zh-TW" sz="4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5.</a:t>
            </a: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搜尋看診醫療院</a:t>
            </a:r>
            <a:r>
              <a:rPr lang="zh-TW" altLang="en-US" sz="4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所與看診醫師</a:t>
            </a:r>
            <a:endParaRPr lang="zh-TW" altLang="en-US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0" y="2296480"/>
            <a:ext cx="6059314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5-1.</a:t>
            </a:r>
          </a:p>
          <a:p>
            <a:pPr algn="l"/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搜尋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員榮醫院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員生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醫院</a:t>
            </a:r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-30694" y="6682881"/>
            <a:ext cx="53160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5-2</a:t>
            </a:r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</a:p>
          <a:p>
            <a:pPr algn="l"/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點選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要看診的醫療院所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1751" y="1535437"/>
            <a:ext cx="7237625" cy="753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16043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26372" y="246636"/>
            <a:ext cx="905231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altLang="zh-TW" sz="4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5.</a:t>
            </a: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搜尋看診醫療院所與看診</a:t>
            </a:r>
            <a:r>
              <a:rPr lang="zh-TW" altLang="en-US" sz="4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醫師</a:t>
            </a:r>
            <a:endParaRPr lang="zh-TW" altLang="en-US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43691" y="9016039"/>
            <a:ext cx="4598126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5-3.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點選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要看診的醫師</a:t>
            </a:r>
          </a:p>
        </p:txBody>
      </p:sp>
      <p:grpSp>
        <p:nvGrpSpPr>
          <p:cNvPr id="6" name="群組 5"/>
          <p:cNvGrpSpPr/>
          <p:nvPr/>
        </p:nvGrpSpPr>
        <p:grpSpPr>
          <a:xfrm>
            <a:off x="4518564" y="1408670"/>
            <a:ext cx="5218560" cy="8360412"/>
            <a:chOff x="4518564" y="1743206"/>
            <a:chExt cx="4914754" cy="8025876"/>
          </a:xfrm>
        </p:grpSpPr>
        <p:pic>
          <p:nvPicPr>
            <p:cNvPr id="7" name="IMG_0813.PNG" descr="IMG_0813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4532440" y="1743206"/>
              <a:ext cx="4503595" cy="801039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8" name="截圖 2021-06-14 下午4.36.39.png" descr="截圖 2021-06-14 下午4.36.39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518564" y="1761306"/>
              <a:ext cx="3539521" cy="4687708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18565" y="6919784"/>
              <a:ext cx="4914753" cy="28492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45681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26373" y="246636"/>
            <a:ext cx="860492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algn="l"/>
            <a:r>
              <a:rPr lang="en-US" altLang="zh-TW" sz="4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5.</a:t>
            </a: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搜尋看診醫療院所與看診</a:t>
            </a:r>
            <a:r>
              <a:rPr lang="zh-TW" altLang="en-US" sz="4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醫師</a:t>
            </a:r>
            <a:endParaRPr lang="zh-TW" altLang="en-US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26373" y="8375360"/>
            <a:ext cx="5527155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altLang="zh-TW" sz="3200" dirty="0" smtClean="0">
                <a:latin typeface="+mj-ea"/>
                <a:ea typeface="+mj-ea"/>
              </a:rPr>
              <a:t>5-4.</a:t>
            </a:r>
            <a:r>
              <a:rPr lang="zh-TW" altLang="en-US" sz="3200" dirty="0">
                <a:latin typeface="+mj-ea"/>
                <a:ea typeface="+mj-ea"/>
              </a:rPr>
              <a:t>確認醫師是否正確，如無</a:t>
            </a:r>
            <a:endParaRPr lang="en-US" altLang="zh-TW" sz="3200" dirty="0">
              <a:latin typeface="+mj-ea"/>
              <a:ea typeface="+mj-ea"/>
            </a:endParaRPr>
          </a:p>
          <a:p>
            <a:pPr algn="l"/>
            <a:r>
              <a:rPr lang="zh-TW" altLang="en-US" sz="3200" dirty="0">
                <a:latin typeface="+mj-ea"/>
                <a:ea typeface="+mj-ea"/>
              </a:rPr>
              <a:t>問題，請點選</a:t>
            </a:r>
            <a:r>
              <a:rPr lang="en-US" altLang="zh-TW" sz="3200" dirty="0">
                <a:latin typeface="+mj-ea"/>
                <a:ea typeface="+mj-ea"/>
              </a:rPr>
              <a:t>【</a:t>
            </a:r>
            <a:r>
              <a:rPr lang="zh-TW" altLang="en-US" sz="3200" dirty="0">
                <a:latin typeface="+mj-ea"/>
                <a:ea typeface="+mj-ea"/>
              </a:rPr>
              <a:t>掛號看診</a:t>
            </a:r>
            <a:r>
              <a:rPr lang="en-US" altLang="zh-TW" sz="3200" dirty="0" smtClean="0">
                <a:latin typeface="+mj-ea"/>
                <a:ea typeface="+mj-ea"/>
              </a:rPr>
              <a:t>】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3526" y="1376576"/>
            <a:ext cx="4439559" cy="820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63041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26373" y="246636"/>
            <a:ext cx="9431136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altLang="zh-TW" sz="4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5.</a:t>
            </a: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搜尋看診醫療院所與看診</a:t>
            </a:r>
            <a:r>
              <a:rPr lang="zh-TW" altLang="en-US" sz="4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醫師</a:t>
            </a:r>
            <a:endParaRPr lang="zh-TW" altLang="en-US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26373" y="8375360"/>
            <a:ext cx="5527155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altLang="zh-TW" sz="3200" dirty="0" smtClean="0">
                <a:latin typeface="+mj-ea"/>
                <a:ea typeface="+mj-ea"/>
              </a:rPr>
              <a:t>5-5.</a:t>
            </a:r>
            <a:r>
              <a:rPr lang="zh-TW" altLang="en-US" sz="3200" dirty="0" smtClean="0">
                <a:latin typeface="+mj-ea"/>
                <a:ea typeface="+mj-ea"/>
              </a:rPr>
              <a:t>視訊</a:t>
            </a:r>
            <a:r>
              <a:rPr lang="zh-TW" altLang="en-US" sz="3200" dirty="0">
                <a:latin typeface="+mj-ea"/>
                <a:ea typeface="+mj-ea"/>
              </a:rPr>
              <a:t>看診同意書，請點選</a:t>
            </a:r>
          </a:p>
          <a:p>
            <a:pPr algn="l"/>
            <a:r>
              <a:rPr lang="en-US" altLang="zh-TW" sz="3200" dirty="0">
                <a:latin typeface="+mj-ea"/>
                <a:ea typeface="+mj-ea"/>
              </a:rPr>
              <a:t>【</a:t>
            </a:r>
            <a:r>
              <a:rPr lang="zh-TW" altLang="en-US" sz="3200" dirty="0">
                <a:latin typeface="+mj-ea"/>
                <a:ea typeface="+mj-ea"/>
              </a:rPr>
              <a:t>同意並繼續</a:t>
            </a:r>
            <a:r>
              <a:rPr lang="en-US" altLang="zh-TW" sz="3200" dirty="0">
                <a:latin typeface="+mj-ea"/>
                <a:ea typeface="+mj-ea"/>
              </a:rPr>
              <a:t>】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3527" y="1414212"/>
            <a:ext cx="4057650" cy="804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16801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26373" y="246636"/>
            <a:ext cx="9431136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altLang="zh-TW" sz="4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6.</a:t>
            </a: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填寫掛號基本資料</a:t>
            </a:r>
          </a:p>
        </p:txBody>
      </p:sp>
      <p:sp>
        <p:nvSpPr>
          <p:cNvPr id="7" name="矩形 6"/>
          <p:cNvSpPr/>
          <p:nvPr/>
        </p:nvSpPr>
        <p:spPr>
          <a:xfrm>
            <a:off x="5418755" y="2358429"/>
            <a:ext cx="710619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TW" sz="2800" dirty="0" smtClean="0">
                <a:latin typeface="+mj-ea"/>
                <a:ea typeface="+mj-ea"/>
              </a:rPr>
              <a:t>6-1</a:t>
            </a:r>
            <a:r>
              <a:rPr lang="en-US" altLang="zh-TW" sz="2800" dirty="0">
                <a:latin typeface="+mj-ea"/>
                <a:ea typeface="+mj-ea"/>
              </a:rPr>
              <a:t>.</a:t>
            </a:r>
            <a:r>
              <a:rPr lang="zh-TW" altLang="en-US" sz="2800" dirty="0">
                <a:latin typeface="+mj-ea"/>
                <a:ea typeface="+mj-ea"/>
              </a:rPr>
              <a:t>填寫您的</a:t>
            </a:r>
            <a:r>
              <a:rPr lang="zh-TW" altLang="en-US" sz="2800" dirty="0" smtClean="0">
                <a:latin typeface="+mj-ea"/>
                <a:ea typeface="+mj-ea"/>
              </a:rPr>
              <a:t>名字</a:t>
            </a:r>
            <a:endParaRPr lang="en-US" altLang="zh-TW" sz="2800" dirty="0" smtClean="0">
              <a:latin typeface="+mj-ea"/>
              <a:ea typeface="+mj-ea"/>
            </a:endParaRPr>
          </a:p>
          <a:p>
            <a:pPr algn="l"/>
            <a:endParaRPr lang="en-US" altLang="zh-TW" sz="2800" dirty="0" smtClean="0">
              <a:latin typeface="+mj-ea"/>
              <a:ea typeface="+mj-ea"/>
            </a:endParaRPr>
          </a:p>
          <a:p>
            <a:pPr algn="l"/>
            <a:r>
              <a:rPr lang="en-US" altLang="zh-TW" sz="2800" dirty="0" smtClean="0">
                <a:latin typeface="+mj-ea"/>
                <a:ea typeface="+mj-ea"/>
              </a:rPr>
              <a:t>6-2</a:t>
            </a:r>
            <a:r>
              <a:rPr lang="en-US" altLang="zh-TW" sz="2800" dirty="0">
                <a:latin typeface="+mj-ea"/>
                <a:ea typeface="+mj-ea"/>
              </a:rPr>
              <a:t>.</a:t>
            </a:r>
            <a:r>
              <a:rPr lang="zh-TW" altLang="en-US" sz="2800" dirty="0">
                <a:latin typeface="+mj-ea"/>
                <a:ea typeface="+mj-ea"/>
              </a:rPr>
              <a:t>選擇</a:t>
            </a:r>
            <a:r>
              <a:rPr lang="zh-TW" altLang="en-US" sz="2800" dirty="0" smtClean="0">
                <a:latin typeface="+mj-ea"/>
                <a:ea typeface="+mj-ea"/>
              </a:rPr>
              <a:t>性別</a:t>
            </a:r>
            <a:endParaRPr lang="en-US" altLang="zh-TW" sz="2800" dirty="0" smtClean="0">
              <a:latin typeface="+mj-ea"/>
              <a:ea typeface="+mj-ea"/>
            </a:endParaRPr>
          </a:p>
          <a:p>
            <a:pPr algn="l"/>
            <a:endParaRPr lang="en-US" altLang="zh-TW" sz="2800" dirty="0" smtClean="0">
              <a:latin typeface="+mj-ea"/>
              <a:ea typeface="+mj-ea"/>
            </a:endParaRPr>
          </a:p>
          <a:p>
            <a:pPr algn="l"/>
            <a:r>
              <a:rPr lang="en-US" altLang="zh-TW" sz="2800" dirty="0" smtClean="0">
                <a:latin typeface="+mj-ea"/>
                <a:ea typeface="+mj-ea"/>
              </a:rPr>
              <a:t>6-3</a:t>
            </a:r>
            <a:r>
              <a:rPr lang="en-US" altLang="zh-TW" sz="2800" dirty="0">
                <a:latin typeface="+mj-ea"/>
                <a:ea typeface="+mj-ea"/>
              </a:rPr>
              <a:t>.</a:t>
            </a:r>
            <a:r>
              <a:rPr lang="zh-TW" altLang="en-US" sz="2800" dirty="0">
                <a:latin typeface="+mj-ea"/>
                <a:ea typeface="+mj-ea"/>
              </a:rPr>
              <a:t>選擇出生年月</a:t>
            </a:r>
            <a:r>
              <a:rPr lang="zh-TW" altLang="en-US" sz="2800" dirty="0" smtClean="0">
                <a:latin typeface="+mj-ea"/>
                <a:ea typeface="+mj-ea"/>
              </a:rPr>
              <a:t>日</a:t>
            </a:r>
            <a:endParaRPr lang="en-US" altLang="zh-TW" sz="2800" dirty="0" smtClean="0">
              <a:latin typeface="+mj-ea"/>
              <a:ea typeface="+mj-ea"/>
            </a:endParaRPr>
          </a:p>
          <a:p>
            <a:pPr algn="l"/>
            <a:endParaRPr lang="en-US" altLang="zh-TW" sz="2800" dirty="0" smtClean="0">
              <a:latin typeface="+mj-ea"/>
              <a:ea typeface="+mj-ea"/>
            </a:endParaRPr>
          </a:p>
          <a:p>
            <a:pPr algn="l"/>
            <a:r>
              <a:rPr lang="en-US" altLang="zh-TW" sz="2800" dirty="0" smtClean="0">
                <a:latin typeface="+mj-ea"/>
                <a:ea typeface="+mj-ea"/>
              </a:rPr>
              <a:t>6-4</a:t>
            </a:r>
            <a:r>
              <a:rPr lang="en-US" altLang="zh-TW" sz="2800" dirty="0">
                <a:latin typeface="+mj-ea"/>
                <a:ea typeface="+mj-ea"/>
              </a:rPr>
              <a:t>.</a:t>
            </a:r>
            <a:r>
              <a:rPr lang="zh-TW" altLang="en-US" sz="2800" dirty="0">
                <a:latin typeface="+mj-ea"/>
                <a:ea typeface="+mj-ea"/>
              </a:rPr>
              <a:t>上傳健保卡正面</a:t>
            </a:r>
            <a:r>
              <a:rPr lang="zh-TW" altLang="en-US" sz="2800" dirty="0" smtClean="0">
                <a:latin typeface="+mj-ea"/>
                <a:ea typeface="+mj-ea"/>
              </a:rPr>
              <a:t>照</a:t>
            </a:r>
            <a:endParaRPr lang="en-US" altLang="zh-TW" sz="2800" dirty="0">
              <a:latin typeface="+mj-ea"/>
              <a:ea typeface="+mj-ea"/>
            </a:endParaRPr>
          </a:p>
          <a:p>
            <a:pPr algn="l"/>
            <a:endParaRPr lang="en-US" altLang="zh-TW" sz="2800" dirty="0" smtClean="0">
              <a:latin typeface="+mj-ea"/>
              <a:ea typeface="+mj-ea"/>
            </a:endParaRPr>
          </a:p>
          <a:p>
            <a:pPr algn="l"/>
            <a:r>
              <a:rPr lang="en-US" altLang="zh-TW" sz="2800" dirty="0" smtClean="0">
                <a:latin typeface="+mj-ea"/>
                <a:ea typeface="+mj-ea"/>
              </a:rPr>
              <a:t>6-5</a:t>
            </a:r>
            <a:r>
              <a:rPr lang="en-US" altLang="zh-TW" sz="2800" dirty="0">
                <a:latin typeface="+mj-ea"/>
                <a:ea typeface="+mj-ea"/>
              </a:rPr>
              <a:t>.</a:t>
            </a:r>
            <a:r>
              <a:rPr lang="zh-TW" altLang="en-US" sz="2800" dirty="0">
                <a:latin typeface="+mj-ea"/>
                <a:ea typeface="+mj-ea"/>
              </a:rPr>
              <a:t>記得手機推播功能要</a:t>
            </a:r>
            <a:r>
              <a:rPr lang="zh-TW" altLang="en-US" sz="2800" dirty="0" smtClean="0">
                <a:latin typeface="+mj-ea"/>
                <a:ea typeface="+mj-ea"/>
              </a:rPr>
              <a:t>開啟</a:t>
            </a:r>
            <a:endParaRPr lang="en-US" altLang="zh-TW" sz="2800" dirty="0" smtClean="0">
              <a:latin typeface="+mj-ea"/>
              <a:ea typeface="+mj-ea"/>
            </a:endParaRPr>
          </a:p>
          <a:p>
            <a:pPr algn="l"/>
            <a:endParaRPr lang="en-US" altLang="zh-TW" sz="2800" dirty="0" smtClean="0">
              <a:latin typeface="+mj-ea"/>
              <a:ea typeface="+mj-ea"/>
            </a:endParaRPr>
          </a:p>
          <a:p>
            <a:pPr algn="l"/>
            <a:r>
              <a:rPr lang="en-US" altLang="zh-TW" sz="2800" dirty="0" smtClean="0">
                <a:latin typeface="+mj-ea"/>
                <a:ea typeface="+mj-ea"/>
              </a:rPr>
              <a:t>6-6</a:t>
            </a:r>
            <a:r>
              <a:rPr lang="en-US" altLang="zh-TW" sz="2800" dirty="0">
                <a:latin typeface="+mj-ea"/>
                <a:ea typeface="+mj-ea"/>
              </a:rPr>
              <a:t>.</a:t>
            </a:r>
            <a:r>
              <a:rPr lang="zh-TW" altLang="en-US" sz="2800" dirty="0">
                <a:latin typeface="+mj-ea"/>
                <a:ea typeface="+mj-ea"/>
              </a:rPr>
              <a:t>點選</a:t>
            </a:r>
            <a:r>
              <a:rPr lang="en-US" altLang="zh-TW" sz="2800" dirty="0">
                <a:latin typeface="+mj-ea"/>
                <a:ea typeface="+mj-ea"/>
              </a:rPr>
              <a:t>【</a:t>
            </a:r>
            <a:r>
              <a:rPr lang="zh-TW" altLang="en-US" sz="2800" dirty="0">
                <a:latin typeface="+mj-ea"/>
                <a:ea typeface="+mj-ea"/>
              </a:rPr>
              <a:t>確認掛號</a:t>
            </a:r>
            <a:r>
              <a:rPr lang="en-US" altLang="zh-TW" sz="2800" dirty="0" smtClean="0">
                <a:latin typeface="+mj-ea"/>
                <a:ea typeface="+mj-ea"/>
              </a:rPr>
              <a:t>】</a:t>
            </a:r>
          </a:p>
          <a:p>
            <a:pPr algn="l"/>
            <a:endParaRPr lang="en-US" altLang="zh-TW" sz="2800" dirty="0">
              <a:latin typeface="+mj-ea"/>
              <a:ea typeface="+mj-ea"/>
            </a:endParaRPr>
          </a:p>
          <a:p>
            <a:pPr algn="l"/>
            <a:r>
              <a:rPr lang="en-US" altLang="zh-TW" sz="2800" dirty="0" smtClean="0">
                <a:latin typeface="+mj-ea"/>
                <a:ea typeface="+mj-ea"/>
              </a:rPr>
              <a:t>6-7.</a:t>
            </a:r>
            <a:r>
              <a:rPr lang="zh-TW" altLang="en-US" sz="2800" dirty="0" smtClean="0">
                <a:latin typeface="+mj-ea"/>
                <a:ea typeface="+mj-ea"/>
              </a:rPr>
              <a:t>確定</a:t>
            </a:r>
            <a:endParaRPr lang="en-US" altLang="zh-TW" sz="2800" dirty="0">
              <a:latin typeface="+mj-ea"/>
              <a:ea typeface="+mj-ea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9974"/>
            <a:ext cx="4638675" cy="7781925"/>
          </a:xfrm>
          <a:prstGeom prst="rect">
            <a:avLst/>
          </a:prstGeom>
        </p:spPr>
      </p:pic>
      <p:cxnSp>
        <p:nvCxnSpPr>
          <p:cNvPr id="15" name="直線接點 14"/>
          <p:cNvCxnSpPr/>
          <p:nvPr/>
        </p:nvCxnSpPr>
        <p:spPr>
          <a:xfrm>
            <a:off x="78625" y="7720149"/>
            <a:ext cx="2951958" cy="0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ys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7795442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文字方塊 2"/>
          <p:cNvSpPr txBox="1"/>
          <p:nvPr/>
        </p:nvSpPr>
        <p:spPr>
          <a:xfrm>
            <a:off x="26373" y="191013"/>
            <a:ext cx="9431136" cy="95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800">
                <a:latin typeface="微軟正黑體"/>
                <a:ea typeface="微軟正黑體"/>
                <a:cs typeface="微軟正黑體"/>
                <a:sym typeface="微軟正黑體"/>
              </a:defRPr>
            </a:pPr>
            <a:r>
              <a:rPr dirty="0"/>
              <a:t>7.等候醫師叫號，即可進入診間</a:t>
            </a:r>
          </a:p>
        </p:txBody>
      </p:sp>
      <p:sp>
        <p:nvSpPr>
          <p:cNvPr id="509" name="幻燈片編號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7129"/>
            <a:ext cx="13004800" cy="665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963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2"/>
          <p:cNvSpPr txBox="1"/>
          <p:nvPr/>
        </p:nvSpPr>
        <p:spPr>
          <a:xfrm>
            <a:off x="26373" y="191013"/>
            <a:ext cx="9431136" cy="95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800">
                <a:latin typeface="微軟正黑體"/>
                <a:ea typeface="微軟正黑體"/>
                <a:cs typeface="微軟正黑體"/>
                <a:sym typeface="微軟正黑體"/>
              </a:defRPr>
            </a:pPr>
            <a:r>
              <a:rPr dirty="0"/>
              <a:t>7.等候醫師叫號，即可進入診間</a:t>
            </a:r>
          </a:p>
        </p:txBody>
      </p:sp>
      <p:grpSp>
        <p:nvGrpSpPr>
          <p:cNvPr id="2" name="群組 1"/>
          <p:cNvGrpSpPr/>
          <p:nvPr/>
        </p:nvGrpSpPr>
        <p:grpSpPr>
          <a:xfrm>
            <a:off x="0" y="2023463"/>
            <a:ext cx="13004800" cy="6229190"/>
            <a:chOff x="0" y="2023463"/>
            <a:chExt cx="13004800" cy="6229190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023463"/>
              <a:ext cx="13004800" cy="6229190"/>
            </a:xfrm>
            <a:prstGeom prst="rect">
              <a:avLst/>
            </a:prstGeom>
          </p:spPr>
        </p:pic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3761" y="4162471"/>
              <a:ext cx="3002828" cy="1727290"/>
            </a:xfrm>
            <a:prstGeom prst="rect">
              <a:avLst/>
            </a:prstGeom>
          </p:spPr>
        </p:pic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53351" y="4797630"/>
              <a:ext cx="3053457" cy="16721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80494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自訂 1">
      <a:majorFont>
        <a:latin typeface="Helvetica Light"/>
        <a:ea typeface="微軟正黑體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Control xmlns="http://schemas.microsoft.com/VisualStudio/2011/storyboarding/control">
  <Id Name="b7972f2e-b07f-4334-8734-8d95a68239f8" Revision="1" Stencil="System.MyShapes" StencilVersion="1.0"/>
</Control>
</file>

<file path=customXml/itemProps1.xml><?xml version="1.0" encoding="utf-8"?>
<ds:datastoreItem xmlns:ds="http://schemas.openxmlformats.org/officeDocument/2006/customXml" ds:itemID="{94495C3F-E141-416D-A6C4-D48A79C62CA6}">
  <ds:schemaRefs>
    <ds:schemaRef ds:uri="http://schemas.microsoft.com/VisualStudio/2011/storyboarding/contro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5743</TotalTime>
  <Words>348</Words>
  <Application>Microsoft Office PowerPoint</Application>
  <PresentationFormat>自訂</PresentationFormat>
  <Paragraphs>64</Paragraphs>
  <Slides>14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22" baseType="lpstr">
      <vt:lpstr>Avenir Medium</vt:lpstr>
      <vt:lpstr>Avenir Roman</vt:lpstr>
      <vt:lpstr>Helvetica Light</vt:lpstr>
      <vt:lpstr>微軟正黑體</vt:lpstr>
      <vt:lpstr>新細明體</vt:lpstr>
      <vt:lpstr>Calibri</vt:lpstr>
      <vt:lpstr>Helvetica</vt:lpstr>
      <vt:lpstr>White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洪國璋</dc:creator>
  <cp:lastModifiedBy>蕭志男</cp:lastModifiedBy>
  <cp:revision>393</cp:revision>
  <cp:lastPrinted>2020-02-04T06:59:52Z</cp:lastPrinted>
  <dcterms:modified xsi:type="dcterms:W3CDTF">2021-06-21T08:54:09Z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853376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S9.0.3</vt:lpwstr>
  </property>
  <property fmtid="{D5CDD505-2E9C-101B-9397-08002B2CF9AE}" pid="5" name="Tfs.IsStoryboard">
    <vt:bool>true</vt:bool>
  </property>
  <property fmtid="{D5CDD505-2E9C-101B-9397-08002B2CF9AE}" pid="6" name="Tfs.LastKnownPath">
    <vt:lpwstr>\\kms2\105年員生醫院開院專案\PPT範本.pptx</vt:lpwstr>
  </property>
</Properties>
</file>